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72" r:id="rId4"/>
    <p:sldId id="273" r:id="rId5"/>
    <p:sldId id="261" r:id="rId6"/>
    <p:sldId id="274" r:id="rId7"/>
    <p:sldId id="258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75" r:id="rId17"/>
    <p:sldId id="268" r:id="rId18"/>
    <p:sldId id="269" r:id="rId19"/>
    <p:sldId id="276" r:id="rId20"/>
    <p:sldId id="270" r:id="rId21"/>
    <p:sldId id="279" r:id="rId22"/>
    <p:sldId id="280" r:id="rId23"/>
    <p:sldId id="281" r:id="rId24"/>
    <p:sldId id="277" r:id="rId25"/>
    <p:sldId id="282" r:id="rId26"/>
    <p:sldId id="283" r:id="rId27"/>
    <p:sldId id="287" r:id="rId28"/>
    <p:sldId id="286" r:id="rId29"/>
    <p:sldId id="271" r:id="rId30"/>
    <p:sldId id="288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88" d="100"/>
          <a:sy n="88" d="100"/>
        </p:scale>
        <p:origin x="48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2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2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1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8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47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3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1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75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7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37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6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1753C08-51ED-4878-84E3-534275336399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E6F6FFE-DF5E-42C4-A54C-DEC9C491B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flu/seasonal/h3n2/ha/2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8E9A-6188-C00D-A7FB-B7379C1727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Viral phylodynamic applications to vaccine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53D4E-135C-3EEF-700C-D7BE6A424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Aubry Landsom</a:t>
            </a:r>
          </a:p>
        </p:txBody>
      </p:sp>
    </p:spTree>
    <p:extLst>
      <p:ext uri="{BB962C8B-B14F-4D97-AF65-F5344CB8AC3E}">
        <p14:creationId xmlns:p14="http://schemas.microsoft.com/office/powerpoint/2010/main" val="3327541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1EA25-0695-C98D-5551-50B9BFCB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19" y="0"/>
            <a:ext cx="5381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1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2F4EE-BA22-C52F-62B8-2B0AB31E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409" y="177494"/>
            <a:ext cx="8049182" cy="650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4CCF1-C6E4-30A3-8CBF-A1031701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05" y="164389"/>
            <a:ext cx="7158789" cy="65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2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25569-BD3A-FFDF-40F3-08CD7F6C4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7" y="484816"/>
            <a:ext cx="9336505" cy="58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17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E0116-FA6E-43DB-F11D-C4F00E8A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01" y="385594"/>
            <a:ext cx="8064198" cy="60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71759-4833-5877-5917-78CECB19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302" y="0"/>
            <a:ext cx="5375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E540-39DA-32D3-1C9C-71CB6BC7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FCCF3-3325-C98C-C6BB-D670A36BA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tx1"/>
                </a:solidFill>
              </a:rPr>
              <a:t>dN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dS</a:t>
            </a:r>
            <a:r>
              <a:rPr lang="en-US" dirty="0">
                <a:solidFill>
                  <a:schemeClr val="tx1"/>
                </a:solidFill>
              </a:rPr>
              <a:t> value and relative genetic diversity decreased from 2009-2017 and increased from 2018-2019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Other influenza strains also show an increase from 2018-2019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15 amino acid changes were fixed on both the HA and NA tree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East China and South China acted at the major epicenters for the virus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7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6C88-52BD-C756-6B92-FD706120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Influenza Vaccine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1918-52E7-FC83-8021-AEF038BD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37" y="2633053"/>
            <a:ext cx="11445125" cy="22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9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42D323-A42A-BCA8-A322-D84D23A66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8" y="948475"/>
            <a:ext cx="8809483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0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D199-664E-CCF8-AD93-34F92995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B49F-F9F1-BAA2-1FDE-AE33504AA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Current methods include surveillance of emerging viruses and using animal models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It is difficult to predict antigenic drift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It is difficult to predict the fate of viral strains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chemeClr val="tx1"/>
                </a:solidFill>
              </a:rPr>
              <a:t>nextflu</a:t>
            </a:r>
            <a:r>
              <a:rPr lang="en-US" dirty="0">
                <a:solidFill>
                  <a:schemeClr val="tx1"/>
                </a:solidFill>
              </a:rPr>
              <a:t> analyzes circulation patterns to provide predictions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It is currently tracking A/H3N2, A/H1N1pdm, B/Victoria, and B/Yamagata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It infers internal nodes using marginal maximum likelihood method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It estimates frequency trajectories of mutation, genotypes, and clades</a:t>
            </a:r>
          </a:p>
          <a:p>
            <a:pPr marL="228600" lvl="1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1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58B9-E807-5617-A003-836567F6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2400"/>
              <a:t>Influenza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B9CF-DB16-6F6F-36AA-2737B49E1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RNA virus</a:t>
            </a:r>
          </a:p>
          <a:p>
            <a:r>
              <a:rPr lang="en-US" dirty="0"/>
              <a:t>Hemagglutinin: attachment and entry</a:t>
            </a:r>
          </a:p>
          <a:p>
            <a:r>
              <a:rPr lang="en-US" dirty="0"/>
              <a:t>Neuraminidase: virion release</a:t>
            </a:r>
          </a:p>
          <a:p>
            <a:r>
              <a:rPr lang="en-US" dirty="0"/>
              <a:t>Segmented genome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nfluenza virus-Structure, Types, Nomenclature, Transmission, Pathogenesis, Diseases, Diagnosis ...">
            <a:extLst>
              <a:ext uri="{FF2B5EF4-FFF2-40B4-BE49-F238E27FC236}">
                <a16:creationId xmlns:a16="http://schemas.microsoft.com/office/drawing/2014/main" id="{08143313-16A0-C772-8554-F64DB0910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3366" y="1378040"/>
            <a:ext cx="6227064" cy="41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1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F07013-A85B-F8A7-589B-91D47A5D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97" y="883699"/>
            <a:ext cx="7674005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36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33CAD-F8C0-53D1-5CD5-C3640132C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653"/>
            <a:ext cx="12192000" cy="6238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3D2F50-1D01-F68F-36E3-1E8FD4B6F644}"/>
              </a:ext>
            </a:extLst>
          </p:cNvPr>
          <p:cNvSpPr txBox="1"/>
          <p:nvPr/>
        </p:nvSpPr>
        <p:spPr>
          <a:xfrm>
            <a:off x="6861572" y="30965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Nextstrain</a:t>
            </a:r>
            <a:r>
              <a:rPr lang="en-US" dirty="0">
                <a:hlinkClick r:id="rId3"/>
              </a:rPr>
              <a:t> / flu / seasonal / h3n2 / ha / 2y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77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3CAED6-A137-1CAC-0C8B-07C1D38B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6" y="0"/>
            <a:ext cx="11361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8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4E7E3-08BC-19C5-7721-39D124D8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19"/>
            <a:ext cx="12192000" cy="64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26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D199-664E-CCF8-AD93-34F92995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B49F-F9F1-BAA2-1FDE-AE33504AA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91954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Allele dynamic plots infer a phylogenetic tree and ancestral character state to look for characters with a selective advantage</a:t>
            </a:r>
          </a:p>
          <a:p>
            <a:pPr lvl="1"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87E80-79D5-72CA-B15D-D089C76F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810" y="3429000"/>
            <a:ext cx="4352380" cy="32757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5CA814-93F8-5BF4-F45A-BBE65B3A9754}"/>
              </a:ext>
            </a:extLst>
          </p:cNvPr>
          <p:cNvSpPr txBox="1"/>
          <p:nvPr/>
        </p:nvSpPr>
        <p:spPr>
          <a:xfrm>
            <a:off x="8573609" y="6224659"/>
            <a:ext cx="2774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effectLst/>
                <a:latin typeface="Gill Sans MT" panose="020B0502020104020203" pitchFamily="34" charset="0"/>
                <a:ea typeface="Aptos" panose="020B0004020202020204" pitchFamily="34" charset="0"/>
              </a:rPr>
              <a:t>Steinbruck et al. 2011</a:t>
            </a:r>
          </a:p>
          <a:p>
            <a:r>
              <a:rPr lang="en-US" sz="1200" b="1" dirty="0">
                <a:effectLst/>
                <a:latin typeface="Gill Sans MT" panose="020B0502020104020203" pitchFamily="34" charset="0"/>
                <a:ea typeface="Aptos" panose="020B0004020202020204" pitchFamily="34" charset="0"/>
              </a:rPr>
              <a:t>https://doi.org/10.1093/nar/gkq909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92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79D43-2D1B-64C2-284F-604C62DB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205600"/>
            <a:ext cx="9410007" cy="64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09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52B73-4784-9318-BBD7-3735DAE0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6" y="319293"/>
            <a:ext cx="9476509" cy="61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46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D199-664E-CCF8-AD93-34F92995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B49F-F9F1-BAA2-1FDE-AE33504AA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228818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Antigenic maps represent serology data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These maps use hemagglutinin inhibition assays (antigens) and reference antisera (antibodies)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Hemagglutination Assay- Principle, Types, Method, Uses">
            <a:extLst>
              <a:ext uri="{FF2B5EF4-FFF2-40B4-BE49-F238E27FC236}">
                <a16:creationId xmlns:a16="http://schemas.microsoft.com/office/drawing/2014/main" id="{6EA19154-AEDA-47F0-5F0A-2A91F9688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77"/>
          <a:stretch/>
        </p:blipFill>
        <p:spPr bwMode="auto">
          <a:xfrm>
            <a:off x="3965000" y="3429000"/>
            <a:ext cx="4262000" cy="32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45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D199-664E-CCF8-AD93-34F92995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B49F-F9F1-BAA2-1FDE-AE33504AA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228818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Antigenic maps represent serology data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These maps use hemagglutinin inhibition assays (antigens) and reference antisera (antibodies)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Ferrets (model system) have similar respiratory systems but different immune systems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Don’t factor in how a human’s immune history impact’s their reaction to new strains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740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2A276-D866-6FE1-0187-7CD436EA1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"/>
          <a:stretch/>
        </p:blipFill>
        <p:spPr>
          <a:xfrm>
            <a:off x="3135681" y="360188"/>
            <a:ext cx="5920637" cy="61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8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58B9-E807-5617-A003-836567F6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2400"/>
              <a:t>Influenza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B9CF-DB16-6F6F-36AA-2737B49E1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RNA virus</a:t>
            </a:r>
          </a:p>
          <a:p>
            <a:r>
              <a:rPr lang="en-US" dirty="0"/>
              <a:t>Hemagglutinin: attachment and entry</a:t>
            </a:r>
          </a:p>
          <a:p>
            <a:r>
              <a:rPr lang="en-US" dirty="0"/>
              <a:t>Neuraminidase: virion release</a:t>
            </a:r>
          </a:p>
          <a:p>
            <a:r>
              <a:rPr lang="en-US" dirty="0"/>
              <a:t>Segmented genome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Viruses | Free Full-Text | Zoonotic Potential of Influenza A Viruses: A Comprehensive Overview">
            <a:extLst>
              <a:ext uri="{FF2B5EF4-FFF2-40B4-BE49-F238E27FC236}">
                <a16:creationId xmlns:a16="http://schemas.microsoft.com/office/drawing/2014/main" id="{EA3D13A9-BBFF-4EF3-4260-0B83460F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10" y="1128683"/>
            <a:ext cx="6192775" cy="460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68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E540-39DA-32D3-1C9C-71CB6BC7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FCCF3-3325-C98C-C6BB-D670A36BA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A variety of other computational frameworks, amino acid substation models , and fitness models are also future targeting methods 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The combined use of these techniques is often needed for predicting the most effective strain to use for the vaccine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Annual vaccination rates also impact vaccine effectiveness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108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698E-915C-1938-4CBC-20CCB971A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41351"/>
            <a:ext cx="7729728" cy="1188720"/>
          </a:xfrm>
        </p:spPr>
        <p:txBody>
          <a:bodyPr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355323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58B9-E807-5617-A003-836567F6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2400"/>
              <a:t>Influenza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B9CF-DB16-6F6F-36AA-2737B49E1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RNA virus</a:t>
            </a:r>
          </a:p>
          <a:p>
            <a:r>
              <a:rPr lang="en-US" dirty="0"/>
              <a:t>Hemagglutinin: attachment and entry</a:t>
            </a:r>
          </a:p>
          <a:p>
            <a:r>
              <a:rPr lang="en-US" dirty="0"/>
              <a:t>Neuraminidase: virion release</a:t>
            </a:r>
          </a:p>
          <a:p>
            <a:r>
              <a:rPr lang="en-US" dirty="0"/>
              <a:t>Segmented genome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Threat of Airborne Transmission of Influenza A: H5N1 - microbewiki">
            <a:extLst>
              <a:ext uri="{FF2B5EF4-FFF2-40B4-BE49-F238E27FC236}">
                <a16:creationId xmlns:a16="http://schemas.microsoft.com/office/drawing/2014/main" id="{0E6FB9D5-644F-FC84-5A55-6AAD6E64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549" y="1714673"/>
            <a:ext cx="6250698" cy="34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53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F600-07E0-E83E-509C-CE4121D8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Influenza Phylogenetics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22910-D583-3D97-DEF0-2BF4788E4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3D538-31E1-B8C5-3DB8-1E242E57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64" y="2465379"/>
            <a:ext cx="7828071" cy="37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D199-664E-CCF8-AD93-34F92995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B49F-F9F1-BAA2-1FDE-AE33504AA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Purpose: characterize recent strain to determine reason for increase in cases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Data analyzed: 335 complete genome,1259 HA, and 1043 NA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Methods: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Non-synonymous and synonymous substitution rate showed selection for specific traits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Mixed Effects Model of Evolution (MEME) and Bayesian Experience Bayesian (BEB) methods inferred positively selected sites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Maximum Clade Credibility (MCM) trees illustrated the evolution of eight segments of the genome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The selection pressure variation was also graphed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A map of China represented the estimated migration history of the virus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9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31D777-7BED-F677-3620-D4C47FFB2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20" y="1624264"/>
            <a:ext cx="11628559" cy="3236494"/>
          </a:xfrm>
        </p:spPr>
      </p:pic>
    </p:spTree>
    <p:extLst>
      <p:ext uri="{BB962C8B-B14F-4D97-AF65-F5344CB8AC3E}">
        <p14:creationId xmlns:p14="http://schemas.microsoft.com/office/powerpoint/2010/main" val="141662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76EF03-AB8E-8701-8884-6B9413431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13" y="785840"/>
            <a:ext cx="11671774" cy="5286319"/>
          </a:xfrm>
        </p:spPr>
      </p:pic>
    </p:spTree>
    <p:extLst>
      <p:ext uri="{BB962C8B-B14F-4D97-AF65-F5344CB8AC3E}">
        <p14:creationId xmlns:p14="http://schemas.microsoft.com/office/powerpoint/2010/main" val="151707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E6B835-3015-0931-BD92-ABB637B4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14" y="0"/>
            <a:ext cx="5866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9267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903</TotalTime>
  <Words>445</Words>
  <Application>Microsoft Office PowerPoint</Application>
  <PresentationFormat>Widescreen</PresentationFormat>
  <Paragraphs>63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Parcel</vt:lpstr>
      <vt:lpstr>Viral phylodynamic applications to vaccine prediction</vt:lpstr>
      <vt:lpstr>Influenza Introduction</vt:lpstr>
      <vt:lpstr>Influenza Introduction</vt:lpstr>
      <vt:lpstr>Influenza Introduction</vt:lpstr>
      <vt:lpstr>Influenza Phylogenetics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Findings</vt:lpstr>
      <vt:lpstr>Influenza Vaccine Prediction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Overview</vt:lpstr>
      <vt:lpstr>Overview</vt:lpstr>
      <vt:lpstr>PowerPoint Presentation</vt:lpstr>
      <vt:lpstr>Findings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Viral phylodynamic applications to vaccine prediction</dc:title>
  <dc:creator>Aubry Landsom</dc:creator>
  <cp:lastModifiedBy>Aubry Landsom</cp:lastModifiedBy>
  <cp:revision>2</cp:revision>
  <dcterms:created xsi:type="dcterms:W3CDTF">2024-04-05T22:18:27Z</dcterms:created>
  <dcterms:modified xsi:type="dcterms:W3CDTF">2024-04-17T04:02:54Z</dcterms:modified>
</cp:coreProperties>
</file>